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  <p:sldId id="259" r:id="rId4"/>
    <p:sldId id="258" r:id="rId5"/>
    <p:sldId id="260" r:id="rId6"/>
    <p:sldId id="273" r:id="rId7"/>
    <p:sldId id="261" r:id="rId8"/>
    <p:sldId id="265" r:id="rId9"/>
    <p:sldId id="264" r:id="rId10"/>
    <p:sldId id="267" r:id="rId11"/>
    <p:sldId id="266" r:id="rId12"/>
    <p:sldId id="270" r:id="rId13"/>
    <p:sldId id="271" r:id="rId14"/>
    <p:sldId id="274" r:id="rId15"/>
    <p:sldId id="276" r:id="rId16"/>
    <p:sldId id="280" r:id="rId17"/>
    <p:sldId id="277" r:id="rId18"/>
    <p:sldId id="278" r:id="rId19"/>
    <p:sldId id="279" r:id="rId20"/>
    <p:sldId id="281" r:id="rId21"/>
    <p:sldId id="282" r:id="rId22"/>
    <p:sldId id="283" r:id="rId23"/>
    <p:sldId id="284" r:id="rId24"/>
    <p:sldId id="285" r:id="rId25"/>
    <p:sldId id="286" r:id="rId26"/>
    <p:sldId id="263" r:id="rId27"/>
    <p:sldId id="275" r:id="rId28"/>
    <p:sldId id="268" r:id="rId29"/>
    <p:sldId id="272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 title="Page Number Shape"/>
          <p:cNvSpPr/>
          <p:nvPr/>
        </p:nvSpPr>
        <p:spPr bwMode="auto">
          <a:xfrm>
            <a:off x="8736012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58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1800" b="0" i="1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71773A-3DEB-4896-8D8D-10348AA9A45B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1416217"/>
            <a:ext cx="407987" cy="365125"/>
          </a:xfrm>
        </p:spPr>
        <p:txBody>
          <a:bodyPr/>
          <a:lstStyle>
            <a:lvl1pPr algn="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3B27A4C-D80D-4770-A422-B791CB6826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697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Page Number Shape"/>
          <p:cNvSpPr/>
          <p:nvPr/>
        </p:nvSpPr>
        <p:spPr bwMode="auto">
          <a:xfrm>
            <a:off x="8736012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5607593"/>
            <a:ext cx="407987" cy="365125"/>
          </a:xfrm>
        </p:spPr>
        <p:txBody>
          <a:bodyPr/>
          <a:lstStyle/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3588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  <p15:guide id="0" pos="484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 title="Page Number Shape"/>
          <p:cNvSpPr/>
          <p:nvPr/>
        </p:nvSpPr>
        <p:spPr bwMode="auto">
          <a:xfrm>
            <a:off x="8736012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58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18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65D7C04F-EDAD-4E05-876F-E2783A62AA3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1620761"/>
            <a:ext cx="407987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291ACD5-6A49-421B-9140-2D5D2C1BE9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5918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  <p15:guide id="0" pos="48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0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90872" cy="913212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122"/>
            <a:ext cx="4690872" cy="17515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8"/>
            <a:ext cx="4690872" cy="913759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90872" cy="17521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6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1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4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>
            <a:normAutofit/>
          </a:bodyPr>
          <a:lstStyle>
            <a:lvl1pPr marL="0" indent="0" algn="r">
              <a:lnSpc>
                <a:spcPct val="125000"/>
              </a:lnSpc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557262"/>
            <a:ext cx="2882528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3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2621512"/>
            <a:ext cx="2882528" cy="3236976"/>
          </a:xfrm>
        </p:spPr>
        <p:txBody>
          <a:bodyPr>
            <a:normAutofit/>
          </a:bodyPr>
          <a:lstStyle>
            <a:lvl1pPr marL="0" indent="0" algn="r">
              <a:lnSpc>
                <a:spcPct val="125000"/>
              </a:lnSpc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C6C190-32CC-4878-9BB5-A99929FAAFC4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CF612-86E0-48A1-A8CC-F38F46EDA3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4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8736012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4774A04-3765-49B3-8FB2-DA63B2BC83B3}" type="datetimeFigureOut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pPr>
              <a:defRPr/>
            </a:pPr>
            <a:fld id="{5FE22C02-FB74-4C95-8414-5A576C631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99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38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6858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6858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685800" rtl="0" eaLnBrk="1" latinLnBrk="0" hangingPunct="1">
        <a:lnSpc>
          <a:spcPct val="112000"/>
        </a:lnSpc>
        <a:spcBef>
          <a:spcPts val="975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685800" rtl="0" eaLnBrk="1" latinLnBrk="0" hangingPunct="1">
        <a:lnSpc>
          <a:spcPct val="112000"/>
        </a:lnSpc>
        <a:spcBef>
          <a:spcPts val="975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685800" rtl="0" eaLnBrk="1" latinLnBrk="0" hangingPunct="1">
        <a:lnSpc>
          <a:spcPct val="112000"/>
        </a:lnSpc>
        <a:spcBef>
          <a:spcPts val="975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12598" algn="l" defTabSz="685800" rtl="0" eaLnBrk="1" latinLnBrk="0" hangingPunct="1">
        <a:lnSpc>
          <a:spcPct val="112000"/>
        </a:lnSpc>
        <a:spcBef>
          <a:spcPts val="975"/>
        </a:spcBef>
        <a:buFont typeface="Arial" panose="020B0604020202020204" pitchFamily="34" charset="0"/>
        <a:buChar char="•"/>
        <a:defRPr sz="105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pos="7200">
          <p15:clr>
            <a:srgbClr val="F26B43"/>
          </p15:clr>
        </p15:guide>
        <p15:guide id="4" pos="3264">
          <p15:clr>
            <a:srgbClr val="F26B43"/>
          </p15:clr>
        </p15:guide>
        <p15:guide id="0" pos="2124">
          <p15:clr>
            <a:srgbClr val="F26B43"/>
          </p15:clr>
        </p15:guide>
        <p15:guide id="5" pos="360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pos="5400">
          <p15:clr>
            <a:srgbClr val="F26B43"/>
          </p15:clr>
        </p15:guide>
        <p15:guide id="8" pos="24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9I7oxfS6vU&amp;feature=related" TargetMode="External"/><Relationship Id="rId2" Type="http://schemas.openxmlformats.org/officeDocument/2006/relationships/hyperlink" Target="http://www.youtube.com/watch?v=7m1TSEH7Fas&amp;NR=1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_bBaMWdKqQs&amp;NR=1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pq9RHrwfWs" TargetMode="External"/><Relationship Id="rId2" Type="http://schemas.openxmlformats.org/officeDocument/2006/relationships/hyperlink" Target="http://www.youtube.com/watch?v=hWt5xt72DRE&amp;NR=1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wGUNoGjcaaE&amp;NR=1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jmbD7aIaf0&amp;feature=channel" TargetMode="External"/><Relationship Id="rId2" Type="http://schemas.openxmlformats.org/officeDocument/2006/relationships/hyperlink" Target="http://www.youtube.com/watch?v=Aj-XshIGI0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aOo8KgLTxnk&amp;feature=related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851648" cy="2667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</a:t>
            </a:r>
            <a:r>
              <a:rPr lang="en-US" dirty="0" smtClean="0"/>
              <a:t>Emergencies &amp; Barriers</a:t>
            </a:r>
            <a:endParaRPr lang="en-US" dirty="0"/>
          </a:p>
        </p:txBody>
      </p:sp>
      <p:sp>
        <p:nvSpPr>
          <p:cNvPr id="5122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 eaLnBrk="1" hangingPunct="1"/>
            <a:r>
              <a:rPr lang="en-US" dirty="0" smtClean="0">
                <a:latin typeface="Constantia" pitchFamily="18" charset="0"/>
              </a:rPr>
              <a:t>Lesson Ten</a:t>
            </a:r>
            <a:endParaRPr lang="en-US" dirty="0" smtClean="0"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3657600"/>
          </a:xfrm>
        </p:spPr>
        <p:txBody>
          <a:bodyPr>
            <a:normAutofit/>
          </a:bodyPr>
          <a:lstStyle/>
          <a:p>
            <a:pPr marR="0" algn="ctr" eaLnBrk="1" hangingPunct="1">
              <a:lnSpc>
                <a:spcPct val="90000"/>
              </a:lnSpc>
            </a:pPr>
            <a:r>
              <a:rPr lang="en-US" sz="4800" smtClean="0">
                <a:solidFill>
                  <a:srgbClr val="FFC000"/>
                </a:solidFill>
                <a:latin typeface="Constantia" pitchFamily="18" charset="0"/>
              </a:rPr>
              <a:t>Partial Obstruction</a:t>
            </a:r>
            <a:endParaRPr lang="en-US" sz="4800" b="1" smtClean="0">
              <a:solidFill>
                <a:srgbClr val="FFC000"/>
              </a:solidFill>
              <a:latin typeface="Constantia" pitchFamily="18" charset="0"/>
            </a:endParaRPr>
          </a:p>
          <a:p>
            <a:pPr marR="0" algn="l" eaLnBrk="1" hangingPunct="1">
              <a:lnSpc>
                <a:spcPct val="90000"/>
              </a:lnSpc>
            </a:pPr>
            <a:r>
              <a:rPr lang="en-US" sz="4400" smtClean="0">
                <a:latin typeface="Constantia" pitchFamily="18" charset="0"/>
              </a:rPr>
              <a:t>Stand by and encourage them to cough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en-US" sz="4400" smtClean="0">
                <a:latin typeface="Constantia" pitchFamily="18" charset="0"/>
              </a:rPr>
              <a:t>Be prepared to assist if it becomes a complete obstruction</a:t>
            </a:r>
          </a:p>
          <a:p>
            <a:pPr marR="0" algn="ctr" eaLnBrk="1" hangingPunct="1">
              <a:lnSpc>
                <a:spcPct val="90000"/>
              </a:lnSpc>
            </a:pPr>
            <a:endParaRPr lang="en-US" sz="4800" smtClean="0"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365760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en-US" sz="4400" dirty="0" smtClean="0">
                <a:solidFill>
                  <a:srgbClr val="FFC000"/>
                </a:solidFill>
                <a:latin typeface="Constantia" pitchFamily="18" charset="0"/>
              </a:rPr>
              <a:t>How do you know if situation becomes a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en-US" sz="4400" dirty="0" smtClean="0">
                <a:solidFill>
                  <a:srgbClr val="FFC000"/>
                </a:solidFill>
                <a:latin typeface="Constantia" pitchFamily="18" charset="0"/>
              </a:rPr>
              <a:t> Complete Obstruction?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en-US" sz="4400" dirty="0" smtClean="0">
                <a:latin typeface="Constantia" pitchFamily="18" charset="0"/>
              </a:rPr>
              <a:t>Victim can NOT Speak, Cough or Breathe</a:t>
            </a:r>
          </a:p>
          <a:p>
            <a:pPr marR="0" algn="l" eaLnBrk="1" hangingPunct="1">
              <a:lnSpc>
                <a:spcPct val="90000"/>
              </a:lnSpc>
            </a:pPr>
            <a:endParaRPr lang="en-US" sz="4100" dirty="0" smtClean="0">
              <a:latin typeface="Constantia" pitchFamily="18" charset="0"/>
            </a:endParaRPr>
          </a:p>
          <a:p>
            <a:pPr marR="0" algn="l" eaLnBrk="1" hangingPunct="1">
              <a:lnSpc>
                <a:spcPct val="90000"/>
              </a:lnSpc>
            </a:pPr>
            <a:endParaRPr lang="en-US" sz="4100" dirty="0" smtClean="0">
              <a:latin typeface="Constantia" pitchFamily="18" charset="0"/>
            </a:endParaRPr>
          </a:p>
          <a:p>
            <a:pPr marR="0" algn="ctr" eaLnBrk="1" hangingPunct="1">
              <a:lnSpc>
                <a:spcPct val="90000"/>
              </a:lnSpc>
            </a:pPr>
            <a:endParaRPr lang="en-US" sz="4400" dirty="0" smtClean="0">
              <a:solidFill>
                <a:srgbClr val="FFC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365760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US" sz="3500" smtClean="0">
                <a:solidFill>
                  <a:srgbClr val="FFC000"/>
                </a:solidFill>
                <a:latin typeface="Constantia" pitchFamily="18" charset="0"/>
              </a:rPr>
              <a:t>If situation becomes a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3500" smtClean="0">
                <a:solidFill>
                  <a:srgbClr val="FFC000"/>
                </a:solidFill>
                <a:latin typeface="Constantia" pitchFamily="18" charset="0"/>
              </a:rPr>
              <a:t> Complete Obstruction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3500" smtClean="0">
                <a:solidFill>
                  <a:srgbClr val="FFC000"/>
                </a:solidFill>
                <a:latin typeface="Constantia" pitchFamily="18" charset="0"/>
              </a:rPr>
              <a:t>What do you do?</a:t>
            </a:r>
          </a:p>
          <a:p>
            <a:pPr marR="0" algn="l" eaLnBrk="1" hangingPunct="1">
              <a:lnSpc>
                <a:spcPct val="80000"/>
              </a:lnSpc>
            </a:pPr>
            <a:endParaRPr lang="en-US" sz="3200" smtClean="0">
              <a:latin typeface="Constantia" pitchFamily="18" charset="0"/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sz="3200" smtClean="0">
                <a:latin typeface="Constantia" pitchFamily="18" charset="0"/>
              </a:rPr>
              <a:t>Perform Back Blows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200" smtClean="0">
                <a:latin typeface="Constantia" pitchFamily="18" charset="0"/>
              </a:rPr>
              <a:t>Perform Abdominal Thrusts/Heimlich Maneuver</a:t>
            </a:r>
          </a:p>
          <a:p>
            <a:pPr marR="0" algn="l" eaLnBrk="1" hangingPunct="1">
              <a:lnSpc>
                <a:spcPct val="80000"/>
              </a:lnSpc>
            </a:pPr>
            <a:endParaRPr lang="en-US" sz="3200" smtClean="0">
              <a:latin typeface="Constantia" pitchFamily="18" charset="0"/>
            </a:endParaRPr>
          </a:p>
          <a:p>
            <a:pPr marR="0" algn="l" eaLnBrk="1" hangingPunct="1">
              <a:lnSpc>
                <a:spcPct val="80000"/>
              </a:lnSpc>
            </a:pPr>
            <a:endParaRPr lang="en-US" sz="3200" smtClean="0">
              <a:latin typeface="Constantia" pitchFamily="18" charset="0"/>
            </a:endParaRPr>
          </a:p>
          <a:p>
            <a:pPr marR="0" algn="l" eaLnBrk="1" hangingPunct="1">
              <a:lnSpc>
                <a:spcPct val="80000"/>
              </a:lnSpc>
            </a:pPr>
            <a:endParaRPr lang="en-US" sz="3200" smtClean="0">
              <a:latin typeface="Constantia" pitchFamily="18" charset="0"/>
            </a:endParaRPr>
          </a:p>
          <a:p>
            <a:pPr marR="0" algn="ctr" eaLnBrk="1" hangingPunct="1">
              <a:lnSpc>
                <a:spcPct val="80000"/>
              </a:lnSpc>
            </a:pPr>
            <a:endParaRPr lang="en-US" sz="3500" smtClean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 rot="1200000">
            <a:off x="228600" y="5334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ADULT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 rot="-1200000">
            <a:off x="6934200" y="5334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CHILD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6575" y="990600"/>
            <a:ext cx="7851648" cy="106680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854950" cy="457200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en-US" sz="3300" dirty="0" smtClean="0">
                <a:solidFill>
                  <a:srgbClr val="FFC000"/>
                </a:solidFill>
                <a:latin typeface="Constantia" pitchFamily="18" charset="0"/>
              </a:rPr>
              <a:t>Back Blows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en-US" sz="3300" dirty="0" smtClean="0">
                <a:latin typeface="Constantia" pitchFamily="18" charset="0"/>
              </a:rPr>
              <a:t>Position self slightly behind person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en-US" sz="3300" dirty="0" smtClean="0">
                <a:latin typeface="Constantia" pitchFamily="18" charset="0"/>
              </a:rPr>
              <a:t>Place arm across victims chest &amp; grasp opposite shoulder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en-US" sz="3300" dirty="0" smtClean="0">
                <a:latin typeface="Constantia" pitchFamily="18" charset="0"/>
              </a:rPr>
              <a:t>Place other hand between shoulder blades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en-US" sz="3300" dirty="0" smtClean="0">
                <a:latin typeface="Constantia" pitchFamily="18" charset="0"/>
              </a:rPr>
              <a:t>Lean victim forward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en-US" sz="3300" smtClean="0">
                <a:latin typeface="Constantia" pitchFamily="18" charset="0"/>
              </a:rPr>
              <a:t>Give 5 blows with heel of hand between scapula</a:t>
            </a:r>
          </a:p>
          <a:p>
            <a:pPr marR="0" algn="l" eaLnBrk="1" hangingPunct="1">
              <a:lnSpc>
                <a:spcPct val="90000"/>
              </a:lnSpc>
            </a:pPr>
            <a:endParaRPr lang="en-US" sz="3300" dirty="0" smtClean="0">
              <a:latin typeface="Constantia" pitchFamily="18" charset="0"/>
            </a:endParaRPr>
          </a:p>
          <a:p>
            <a:pPr marR="0" algn="ctr" eaLnBrk="1" hangingPunct="1">
              <a:lnSpc>
                <a:spcPct val="90000"/>
              </a:lnSpc>
            </a:pPr>
            <a:endParaRPr lang="en-US" sz="3700" dirty="0" smtClean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 rot="1200000">
            <a:off x="228600" y="5334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ADULT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 rot="-1200000">
            <a:off x="6934200" y="5334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CHILD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Breathing Emergencies</a:t>
            </a:r>
            <a:endParaRPr lang="en-US" sz="5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755650" y="2286000"/>
            <a:ext cx="7854950" cy="4572000"/>
          </a:xfrm>
        </p:spPr>
        <p:txBody>
          <a:bodyPr lIns="0" rIns="18288"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300" dirty="0" smtClean="0">
                <a:solidFill>
                  <a:srgbClr val="FFC000"/>
                </a:solidFill>
                <a:latin typeface="Constantia" pitchFamily="18" charset="0"/>
              </a:rPr>
              <a:t>Abdominal Thrusts/Heimlich Maneuver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dirty="0" smtClean="0">
                <a:latin typeface="Constantia" pitchFamily="18" charset="0"/>
              </a:rPr>
              <a:t>Stand behind Victim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dirty="0" smtClean="0">
                <a:latin typeface="Constantia" pitchFamily="18" charset="0"/>
              </a:rPr>
              <a:t>Make fist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dirty="0" smtClean="0">
                <a:latin typeface="Constantia" pitchFamily="18" charset="0"/>
              </a:rPr>
              <a:t>Reach around Victim with both arms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dirty="0" smtClean="0">
                <a:latin typeface="Constantia" pitchFamily="18" charset="0"/>
              </a:rPr>
              <a:t>Place fist above Belly Button &amp; grab fist with other hand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dirty="0" smtClean="0">
                <a:latin typeface="Constantia" pitchFamily="18" charset="0"/>
              </a:rPr>
              <a:t>5 </a:t>
            </a:r>
            <a:r>
              <a:rPr lang="en-US" sz="2800" dirty="0" smtClean="0">
                <a:solidFill>
                  <a:srgbClr val="C00000"/>
                </a:solidFill>
                <a:latin typeface="Constantia" pitchFamily="18" charset="0"/>
              </a:rPr>
              <a:t>inward</a:t>
            </a:r>
            <a:r>
              <a:rPr lang="en-US" sz="2800" dirty="0" smtClean="0">
                <a:latin typeface="Constantia" pitchFamily="18" charset="0"/>
              </a:rPr>
              <a:t> and </a:t>
            </a:r>
            <a:r>
              <a:rPr lang="en-US" sz="2800" dirty="0" smtClean="0">
                <a:solidFill>
                  <a:srgbClr val="C00000"/>
                </a:solidFill>
                <a:latin typeface="Constantia" pitchFamily="18" charset="0"/>
              </a:rPr>
              <a:t>upward</a:t>
            </a:r>
            <a:r>
              <a:rPr lang="en-US" sz="2800" dirty="0" smtClean="0">
                <a:latin typeface="Constantia" pitchFamily="18" charset="0"/>
              </a:rPr>
              <a:t> thrusts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dirty="0" smtClean="0">
                <a:latin typeface="Constantia" pitchFamily="18" charset="0"/>
              </a:rPr>
              <a:t>Repeat until object comes out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300" dirty="0" smtClean="0">
              <a:latin typeface="Constantia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300" dirty="0" smtClean="0">
              <a:latin typeface="Constantia" pitchFamily="18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3700" dirty="0" smtClean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 rot="1200000">
            <a:off x="228600" y="5334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ADULT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 rot="-1200000">
            <a:off x="6858000" y="5334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CHILD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6575" y="1030287"/>
            <a:ext cx="7851648" cy="1066801"/>
          </a:xfrm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Breathing Emergencies</a:t>
            </a:r>
            <a:endParaRPr lang="en-US" sz="5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4343400"/>
          </a:xfrm>
        </p:spPr>
        <p:txBody>
          <a:bodyPr lIns="0" rIns="18288"/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Continue rotating between 5 back blows &amp; 5 abdominal thrusts until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3700" smtClean="0">
              <a:latin typeface="Constantia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Object is expelled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Victim begins coughing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Victim becomes unconscious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EMS arrives on scene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3700" smtClean="0">
              <a:latin typeface="Constantia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4100" smtClean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 rot="1200000">
            <a:off x="228600" y="5334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ADULT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 rot="-1200000">
            <a:off x="6934200" y="5334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CHILD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6575" y="1030287"/>
            <a:ext cx="7851648" cy="1066801"/>
          </a:xfrm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Breathing Emergencies</a:t>
            </a:r>
            <a:endParaRPr lang="en-US" sz="5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8458200" cy="3657600"/>
          </a:xfrm>
        </p:spPr>
        <p:txBody>
          <a:bodyPr lIns="0" rIns="18288"/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dirty="0" smtClean="0">
                <a:latin typeface="Constantia" pitchFamily="18" charset="0"/>
              </a:rPr>
              <a:t>Modification for a </a:t>
            </a:r>
            <a:r>
              <a:rPr lang="en-US" sz="3700" smtClean="0">
                <a:latin typeface="Constantia" pitchFamily="18" charset="0"/>
              </a:rPr>
              <a:t>conscious choking </a:t>
            </a:r>
            <a:r>
              <a:rPr lang="en-US" sz="3700" dirty="0" smtClean="0">
                <a:latin typeface="Constantia" pitchFamily="18" charset="0"/>
              </a:rPr>
              <a:t>child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dirty="0" smtClean="0">
                <a:latin typeface="Constantia" pitchFamily="18" charset="0"/>
              </a:rPr>
              <a:t>Get parental permission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dirty="0" smtClean="0">
                <a:latin typeface="Constantia" pitchFamily="18" charset="0"/>
              </a:rPr>
              <a:t>Get down to their eye level/kneel down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700" dirty="0" smtClean="0">
                <a:latin typeface="Constantia" pitchFamily="18" charset="0"/>
              </a:rPr>
              <a:t>Less forceful on back blows &amp; abdominal thrusts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4100" dirty="0" smtClean="0">
              <a:solidFill>
                <a:srgbClr val="FFC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6575" y="1182687"/>
            <a:ext cx="7851648" cy="1066801"/>
          </a:xfrm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Breathing Emergencies</a:t>
            </a:r>
            <a:endParaRPr lang="en-US" sz="5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20482" name="Subtitle 10"/>
          <p:cNvSpPr>
            <a:spLocks noGrp="1"/>
          </p:cNvSpPr>
          <p:nvPr>
            <p:ph type="subTitle" idx="1"/>
          </p:nvPr>
        </p:nvSpPr>
        <p:spPr>
          <a:xfrm>
            <a:off x="679450" y="2286000"/>
            <a:ext cx="7854950" cy="4267200"/>
          </a:xfrm>
        </p:spPr>
        <p:txBody>
          <a:bodyPr lIns="0" rIns="18288"/>
          <a:lstStyle/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solidFill>
                  <a:srgbClr val="FFC000"/>
                </a:solidFill>
                <a:latin typeface="Constantia" pitchFamily="18" charset="0"/>
              </a:rPr>
              <a:t>Back Blows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Position infant face up on your forearm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Sandwich infant between forearms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Support head/neck by holding jaw between thumb &amp; forefinger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Turn infant over to face down position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Place forearm on thigh for support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Give 5 back blows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3700" dirty="0" smtClean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 rot="1200000">
            <a:off x="215900" y="584200"/>
            <a:ext cx="1839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INFANT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 rot="-1200000">
            <a:off x="6923088" y="479425"/>
            <a:ext cx="174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INFANT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6575" y="1182687"/>
            <a:ext cx="7851648" cy="1066801"/>
          </a:xfrm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Breathing Emergencies</a:t>
            </a:r>
            <a:endParaRPr lang="en-US" sz="5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21506" name="Subtitle 10"/>
          <p:cNvSpPr>
            <a:spLocks noGrp="1"/>
          </p:cNvSpPr>
          <p:nvPr>
            <p:ph type="subTitle" idx="1"/>
          </p:nvPr>
        </p:nvSpPr>
        <p:spPr>
          <a:xfrm>
            <a:off x="679450" y="2286000"/>
            <a:ext cx="7854950" cy="4114800"/>
          </a:xfrm>
        </p:spPr>
        <p:txBody>
          <a:bodyPr lIns="0" rIns="18288"/>
          <a:lstStyle/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solidFill>
                  <a:srgbClr val="FFC000"/>
                </a:solidFill>
                <a:latin typeface="Constantia" pitchFamily="18" charset="0"/>
              </a:rPr>
              <a:t>Chest Thrusts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Sandwich infant between forearms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Support head/neck by holding jaw between thumb &amp; forefinger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Turn infant over to face up position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Place forearm on thigh for support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300" dirty="0" smtClean="0">
                <a:latin typeface="Constantia" pitchFamily="18" charset="0"/>
              </a:rPr>
              <a:t>Give 5 chest thrusts – over breast bone – compress ½ to 1 inch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3700" dirty="0" smtClean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 rot="1200000">
            <a:off x="215900" y="584200"/>
            <a:ext cx="1839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INFANT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 rot="-1200000">
            <a:off x="6923088" y="479425"/>
            <a:ext cx="174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INFANT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Breathing Emergencies</a:t>
            </a:r>
            <a:endParaRPr lang="en-US" sz="5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4343400"/>
          </a:xfrm>
        </p:spPr>
        <p:txBody>
          <a:bodyPr lIns="0" rIns="18288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Continue rotating between 5 back blows &amp; 5 chest thrusts until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700" smtClean="0">
              <a:latin typeface="Constantia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Object is expelled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Infant begins to breathe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700" smtClean="0">
                <a:latin typeface="Constantia" pitchFamily="18" charset="0"/>
              </a:rPr>
              <a:t>EMS arrives on scene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700" smtClean="0">
              <a:latin typeface="Constantia" pitchFamily="18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4100" smtClean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 rot="1200000">
            <a:off x="228600" y="6096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INFANT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 rot="-1200000">
            <a:off x="6858000" y="457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INFANT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6146" name="Subtitle 10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7854950" cy="4038600"/>
          </a:xfrm>
        </p:spPr>
        <p:txBody>
          <a:bodyPr/>
          <a:lstStyle/>
          <a:p>
            <a:pPr marR="0" algn="ctr" eaLnBrk="1" hangingPunct="1"/>
            <a:r>
              <a:rPr lang="en-US" sz="4400" smtClean="0">
                <a:latin typeface="Constantia" pitchFamily="18" charset="0"/>
              </a:rPr>
              <a:t>Introduction </a:t>
            </a:r>
          </a:p>
          <a:p>
            <a:pPr marR="0" algn="l" eaLnBrk="1" hangingPunct="1"/>
            <a:r>
              <a:rPr lang="en-US" sz="3600" smtClean="0">
                <a:latin typeface="Constantia" pitchFamily="18" charset="0"/>
              </a:rPr>
              <a:t>Has anyone choked on an object, or witnessed someone else choking?</a:t>
            </a:r>
          </a:p>
          <a:p>
            <a:pPr marR="0" algn="l" eaLnBrk="1" hangingPunct="1"/>
            <a:r>
              <a:rPr lang="en-US" sz="3600" smtClean="0">
                <a:latin typeface="Constantia" pitchFamily="18" charset="0"/>
              </a:rPr>
              <a:t>What did you notice?</a:t>
            </a:r>
          </a:p>
          <a:p>
            <a:pPr marR="0" algn="l" eaLnBrk="1" hangingPunct="1"/>
            <a:r>
              <a:rPr lang="en-US" sz="3600" smtClean="0">
                <a:latin typeface="Constantia" pitchFamily="18" charset="0"/>
              </a:rPr>
              <a:t>What did you do?</a:t>
            </a:r>
          </a:p>
          <a:p>
            <a:pPr marR="0" algn="l" eaLnBrk="1" hangingPunct="1"/>
            <a:r>
              <a:rPr lang="en-US" sz="3600" smtClean="0">
                <a:latin typeface="Constantia" pitchFamily="18" charset="0"/>
              </a:rPr>
              <a:t>What was done?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7038975" cy="1219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Breathing Barriers</a:t>
            </a:r>
            <a:endParaRPr lang="en-US" sz="540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3124200" y="609600"/>
            <a:ext cx="5743575" cy="4267200"/>
          </a:xfrm>
        </p:spPr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7432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Thought of Mouth to Mouth contact makes many people uncomfortable</a:t>
            </a:r>
            <a:endParaRPr lang="en-US" sz="2800" dirty="0"/>
          </a:p>
        </p:txBody>
      </p:sp>
      <p:pic>
        <p:nvPicPr>
          <p:cNvPr id="2050" name="Picture 2" descr="C:\Users\George\Pictures\Spts Med Class\mouthtomouth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6588" y="814388"/>
            <a:ext cx="5753100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30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7038975" cy="1219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Breathing Barriers</a:t>
            </a:r>
            <a:endParaRPr lang="en-US" sz="540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571501" y="457201"/>
            <a:ext cx="2882528" cy="472439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There’s a wide variety of breathing barriers available to first aiders.</a:t>
            </a:r>
            <a:endParaRPr lang="en-US" sz="4000" dirty="0"/>
          </a:p>
        </p:txBody>
      </p:sp>
      <p:pic>
        <p:nvPicPr>
          <p:cNvPr id="3075" name="Picture 3" descr="C:\Users\George\Pictures\Spts Med Class\Breathing_Barrier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318160"/>
            <a:ext cx="4876800" cy="38634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967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7038975" cy="1219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Breathing Barriers</a:t>
            </a:r>
            <a:endParaRPr lang="en-US" sz="540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Basic Shields</a:t>
            </a:r>
            <a:endParaRPr lang="en-US" sz="4800" dirty="0"/>
          </a:p>
        </p:txBody>
      </p:sp>
      <p:pic>
        <p:nvPicPr>
          <p:cNvPr id="4098" name="Picture 2" descr="C:\Users\George\Pictures\Spts Med Class\537258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447800"/>
            <a:ext cx="3657600" cy="3124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580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7038975" cy="1219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Breathing Barriers</a:t>
            </a:r>
            <a:endParaRPr lang="en-US" sz="540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Masks</a:t>
            </a:r>
          </a:p>
          <a:p>
            <a:r>
              <a:rPr lang="en-US" sz="2800" dirty="0" smtClean="0"/>
              <a:t>With 1 way valves </a:t>
            </a:r>
            <a:endParaRPr lang="en-US" sz="2800" dirty="0"/>
          </a:p>
        </p:txBody>
      </p:sp>
      <p:pic>
        <p:nvPicPr>
          <p:cNvPr id="5122" name="Picture 2" descr="C:\Users\George\Pictures\Spts Med Class\l428749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588963"/>
            <a:ext cx="4419600" cy="4286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173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7038975" cy="1219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Breathing Barriers</a:t>
            </a:r>
            <a:endParaRPr lang="en-US" sz="540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Bag Valve Masks </a:t>
            </a:r>
            <a:endParaRPr lang="en-US" sz="3200" dirty="0"/>
          </a:p>
        </p:txBody>
      </p:sp>
      <p:pic>
        <p:nvPicPr>
          <p:cNvPr id="7170" name="Picture 2" descr="C:\Users\George\Pictures\Spts Med Class\AdvancedO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95400"/>
            <a:ext cx="3048000" cy="3276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501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7038975" cy="1219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Breathing Barriers</a:t>
            </a:r>
            <a:endParaRPr lang="en-US" sz="540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228600" y="152400"/>
            <a:ext cx="3200400" cy="6096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BUT REMEMBER: Diseases </a:t>
            </a:r>
            <a:r>
              <a:rPr lang="en-US" sz="3600" dirty="0" smtClean="0"/>
              <a:t>are seldom transferred during rescue </a:t>
            </a:r>
            <a:r>
              <a:rPr lang="en-US" sz="3600" dirty="0" smtClean="0"/>
              <a:t>breathing!!!</a:t>
            </a:r>
          </a:p>
          <a:p>
            <a:r>
              <a:rPr lang="en-US" sz="1200" dirty="0" smtClean="0"/>
              <a:t>Just germs…	</a:t>
            </a:r>
            <a:endParaRPr lang="en-US" sz="1200" dirty="0"/>
          </a:p>
        </p:txBody>
      </p:sp>
      <p:pic>
        <p:nvPicPr>
          <p:cNvPr id="6146" name="Picture 2" descr="C:\Users\George\Pictures\Spts Med Class\_49693942_widest_mouth_6_paul_michael_hughe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1125" y="1325563"/>
            <a:ext cx="39624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7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23554" name="Subtitle 10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950" cy="350520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US" sz="2000" dirty="0" smtClean="0">
                <a:latin typeface="Constantia" pitchFamily="18" charset="0"/>
              </a:rPr>
              <a:t>YouTube Videos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2000" dirty="0" smtClean="0">
              <a:latin typeface="Constantia" pitchFamily="18" charset="0"/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en-US" sz="2200" dirty="0" smtClean="0"/>
              <a:t>Conscious Choking Adult - 4:11 - </a:t>
            </a:r>
            <a:r>
              <a:rPr lang="en-US" sz="2200" dirty="0" smtClean="0">
                <a:hlinkClick r:id="rId2"/>
              </a:rPr>
              <a:t>http://www.youtube.com/watch?v=7m1TSEH7Fas&amp;NR=1</a:t>
            </a:r>
            <a:r>
              <a:rPr lang="en-US" sz="2200" dirty="0" smtClean="0"/>
              <a:t> 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2200" dirty="0" smtClean="0"/>
          </a:p>
          <a:p>
            <a:pPr marR="0" algn="ctr" eaLnBrk="1" hangingPunct="1">
              <a:lnSpc>
                <a:spcPct val="80000"/>
              </a:lnSpc>
            </a:pPr>
            <a:r>
              <a:rPr lang="en-US" sz="2200" dirty="0" smtClean="0"/>
              <a:t>Conscious Choking Child  - 4:53- </a:t>
            </a:r>
            <a:r>
              <a:rPr lang="en-US" sz="2200" dirty="0" smtClean="0">
                <a:hlinkClick r:id="rId3"/>
              </a:rPr>
              <a:t>http://www.youtube.com/watch?v=59I7oxfS6vU&amp;feature=related</a:t>
            </a:r>
            <a:r>
              <a:rPr lang="en-US" sz="2200" dirty="0" smtClean="0"/>
              <a:t> 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2200" dirty="0" smtClean="0"/>
          </a:p>
          <a:p>
            <a:pPr marR="0" algn="ctr" eaLnBrk="1" hangingPunct="1">
              <a:lnSpc>
                <a:spcPct val="80000"/>
              </a:lnSpc>
            </a:pPr>
            <a:r>
              <a:rPr lang="en-US" sz="2200" dirty="0" smtClean="0"/>
              <a:t>Conscious Choking Infant - 3:57 - </a:t>
            </a:r>
            <a:r>
              <a:rPr lang="en-US" sz="2200" dirty="0" smtClean="0">
                <a:hlinkClick r:id="rId4"/>
              </a:rPr>
              <a:t>http://www.youtube.com/watch?v=_bBaMWdKqQs&amp;NR=1</a:t>
            </a:r>
            <a:r>
              <a:rPr lang="en-US" sz="2200" dirty="0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Breathing Emergencies</a:t>
            </a:r>
            <a:endParaRPr lang="en-US" sz="5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24578" name="Subtitle 10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950" cy="3505200"/>
          </a:xfrm>
        </p:spPr>
        <p:txBody>
          <a:bodyPr lIns="0" rIns="18288"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400" smtClean="0">
                <a:latin typeface="Constantia" pitchFamily="18" charset="0"/>
              </a:rPr>
              <a:t>YouTube Videos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400" smtClean="0">
                <a:latin typeface="Constantia" pitchFamily="18" charset="0"/>
              </a:rPr>
              <a:t>TV Ad.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400" u="sng" smtClean="0">
                <a:latin typeface="Constantia" pitchFamily="18" charset="0"/>
                <a:hlinkClick r:id="rId2"/>
              </a:rPr>
              <a:t>http://www.youtube.com/watch?v=hWt5xt72DRE&amp;NR=1</a:t>
            </a:r>
            <a:endParaRPr lang="en-US" sz="2400" smtClean="0">
              <a:latin typeface="Constantia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400" smtClean="0">
                <a:latin typeface="Constantia" pitchFamily="18" charset="0"/>
              </a:rPr>
              <a:t>Student Made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400" u="sng" smtClean="0">
                <a:latin typeface="Constantia" pitchFamily="18" charset="0"/>
                <a:hlinkClick r:id="rId3"/>
              </a:rPr>
              <a:t>Http://www.youtube.com/watch?v=Apq9RHrwfWs</a:t>
            </a:r>
            <a:endParaRPr lang="en-US" sz="2400" u="sng" smtClean="0">
              <a:latin typeface="Constantia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400" u="sng" smtClean="0">
                <a:latin typeface="Constantia" pitchFamily="18" charset="0"/>
              </a:rPr>
              <a:t>EMT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400" smtClean="0">
                <a:latin typeface="Constantia" pitchFamily="18" charset="0"/>
              </a:rPr>
              <a:t> </a:t>
            </a:r>
            <a:r>
              <a:rPr lang="en-US" sz="2400" u="sng" smtClean="0">
                <a:latin typeface="Constantia" pitchFamily="18" charset="0"/>
                <a:hlinkClick r:id="rId4"/>
              </a:rPr>
              <a:t>http://www.youtube.com/watch?v=wGUNoGjcaaE&amp;NR=1</a:t>
            </a:r>
            <a:endParaRPr lang="en-US" sz="2400" smtClean="0">
              <a:latin typeface="Constantia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2400" smtClean="0"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25602" name="Subtitle 10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950" cy="4191000"/>
          </a:xfrm>
        </p:spPr>
        <p:txBody>
          <a:bodyPr>
            <a:normAutofit lnSpcReduction="10000"/>
          </a:bodyPr>
          <a:lstStyle/>
          <a:p>
            <a:pPr marR="0" algn="ctr" eaLnBrk="1" hangingPunct="1"/>
            <a:r>
              <a:rPr lang="en-US" sz="2400" smtClean="0">
                <a:latin typeface="Constantia" pitchFamily="18" charset="0"/>
              </a:rPr>
              <a:t>YouTube Videos</a:t>
            </a:r>
          </a:p>
          <a:p>
            <a:pPr marR="0" algn="l" eaLnBrk="1" hangingPunct="1"/>
            <a:r>
              <a:rPr lang="en-US" sz="2400" smtClean="0">
                <a:latin typeface="Constantia" pitchFamily="18" charset="0"/>
              </a:rPr>
              <a:t>EMT – What’s wrong?</a:t>
            </a:r>
          </a:p>
          <a:p>
            <a:pPr marR="0" algn="l" eaLnBrk="1" hangingPunct="1"/>
            <a:r>
              <a:rPr lang="en-US" sz="2400" u="sng" smtClean="0">
                <a:latin typeface="Constantia" pitchFamily="18" charset="0"/>
                <a:hlinkClick r:id="rId2"/>
              </a:rPr>
              <a:t>http://www.youtube.com/watch?v=Aj-XshIGI08</a:t>
            </a:r>
            <a:endParaRPr lang="en-US" sz="2400" u="sng" smtClean="0">
              <a:latin typeface="Constantia" pitchFamily="18" charset="0"/>
            </a:endParaRPr>
          </a:p>
          <a:p>
            <a:pPr marR="0" algn="l" eaLnBrk="1" hangingPunct="1"/>
            <a:endParaRPr lang="en-US" sz="2400" u="sng" smtClean="0">
              <a:latin typeface="Constantia" pitchFamily="18" charset="0"/>
            </a:endParaRPr>
          </a:p>
          <a:p>
            <a:pPr marR="0" algn="l" eaLnBrk="1" hangingPunct="1"/>
            <a:r>
              <a:rPr lang="en-US" sz="2400" smtClean="0">
                <a:latin typeface="Constantia" pitchFamily="18" charset="0"/>
              </a:rPr>
              <a:t>EMT Child conscious choking </a:t>
            </a:r>
          </a:p>
          <a:p>
            <a:pPr marR="0" eaLnBrk="1" hangingPunct="1"/>
            <a:r>
              <a:rPr lang="en-US" sz="2400" u="sng" smtClean="0">
                <a:latin typeface="Constantia" pitchFamily="18" charset="0"/>
                <a:hlinkClick r:id="rId3"/>
              </a:rPr>
              <a:t>http://www.youtube.com/watch?v=ZjmbD7aIaf0&amp;feature=channel</a:t>
            </a:r>
            <a:endParaRPr lang="en-US" sz="2400" smtClean="0">
              <a:latin typeface="Constantia" pitchFamily="18" charset="0"/>
            </a:endParaRPr>
          </a:p>
          <a:p>
            <a:pPr marR="0" algn="l" eaLnBrk="1" hangingPunct="1"/>
            <a:r>
              <a:rPr lang="en-US" sz="2400" smtClean="0">
                <a:latin typeface="Constantia" pitchFamily="18" charset="0"/>
              </a:rPr>
              <a:t>Actor Chokes – Real </a:t>
            </a:r>
            <a:r>
              <a:rPr lang="en-US" sz="2400" u="sng" smtClean="0">
                <a:latin typeface="Constantia" pitchFamily="18" charset="0"/>
                <a:hlinkClick r:id="rId4"/>
              </a:rPr>
              <a:t>http://www.youtube.com/watch?v=aOo8KgLTxnk&amp;feature=related</a:t>
            </a:r>
            <a:endParaRPr lang="en-US" sz="2400" smtClean="0">
              <a:latin typeface="Constantia" pitchFamily="18" charset="0"/>
            </a:endParaRPr>
          </a:p>
          <a:p>
            <a:pPr marR="0" algn="l" eaLnBrk="1" hangingPunct="1"/>
            <a:endParaRPr lang="en-US" sz="2400" smtClean="0">
              <a:latin typeface="Constantia" pitchFamily="18" charset="0"/>
            </a:endParaRPr>
          </a:p>
          <a:p>
            <a:pPr marR="0" algn="l" eaLnBrk="1" hangingPunct="1"/>
            <a:endParaRPr lang="en-US" sz="2400" smtClean="0">
              <a:latin typeface="Constantia" pitchFamily="18" charset="0"/>
            </a:endParaRPr>
          </a:p>
          <a:p>
            <a:pPr marR="0" algn="l" eaLnBrk="1" hangingPunct="1"/>
            <a:endParaRPr lang="en-US" sz="2400" smtClean="0">
              <a:latin typeface="Constantia" pitchFamily="18" charset="0"/>
            </a:endParaRPr>
          </a:p>
          <a:p>
            <a:pPr marR="0" algn="l" eaLnBrk="1" hangingPunct="1"/>
            <a:endParaRPr lang="en-US" sz="2400" smtClean="0">
              <a:latin typeface="Constantia" pitchFamily="18" charset="0"/>
            </a:endParaRPr>
          </a:p>
          <a:p>
            <a:pPr marR="0" algn="l" eaLnBrk="1" hangingPunct="1"/>
            <a:endParaRPr lang="en-US" sz="2400" smtClean="0"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26626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3657600"/>
          </a:xfrm>
        </p:spPr>
        <p:txBody>
          <a:bodyPr/>
          <a:lstStyle/>
          <a:p>
            <a:pPr marR="0" algn="ctr" eaLnBrk="1" hangingPunct="1"/>
            <a:r>
              <a:rPr lang="en-US" sz="4400" smtClean="0">
                <a:latin typeface="Constantia" pitchFamily="18" charset="0"/>
              </a:rPr>
              <a:t>Get with a partner and perform Conscious Choking Rescues</a:t>
            </a:r>
          </a:p>
          <a:p>
            <a:pPr marR="0" algn="ctr" eaLnBrk="1" hangingPunct="1"/>
            <a:r>
              <a:rPr lang="en-US" sz="4400" smtClean="0">
                <a:latin typeface="Constantia" pitchFamily="18" charset="0"/>
              </a:rPr>
              <a:t>Adult - Child - Infant</a:t>
            </a:r>
          </a:p>
          <a:p>
            <a:pPr marR="0" algn="l" eaLnBrk="1" hangingPunct="1"/>
            <a:r>
              <a:rPr lang="en-US" sz="3600" smtClean="0">
                <a:latin typeface="Constantia" pitchFamily="18" charset="0"/>
              </a:rPr>
              <a:t>Partial Obstructions</a:t>
            </a:r>
          </a:p>
          <a:p>
            <a:pPr marR="0" algn="l" eaLnBrk="1" hangingPunct="1"/>
            <a:r>
              <a:rPr lang="en-US" sz="3600" smtClean="0">
                <a:latin typeface="Constantia" pitchFamily="18" charset="0"/>
              </a:rPr>
              <a:t>Complete Obstructions</a:t>
            </a:r>
          </a:p>
          <a:p>
            <a:pPr marR="0" algn="l" eaLnBrk="1" hangingPunct="1"/>
            <a:endParaRPr lang="en-US" sz="4400" smtClean="0">
              <a:latin typeface="Constantia" pitchFamily="18" charset="0"/>
            </a:endParaRPr>
          </a:p>
          <a:p>
            <a:pPr marR="0" algn="l" eaLnBrk="1" hangingPunct="1"/>
            <a:endParaRPr lang="en-US" sz="4400" smtClean="0">
              <a:latin typeface="Constantia" pitchFamily="18" charset="0"/>
            </a:endParaRPr>
          </a:p>
          <a:p>
            <a:pPr marR="0" algn="ctr" eaLnBrk="1" hangingPunct="1"/>
            <a:endParaRPr lang="en-US" sz="4800" smtClean="0">
              <a:solidFill>
                <a:srgbClr val="FFC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7170" name="Subtitle 10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7854950" cy="3581400"/>
          </a:xfrm>
        </p:spPr>
        <p:txBody>
          <a:bodyPr>
            <a:normAutofit fontScale="92500"/>
          </a:bodyPr>
          <a:lstStyle/>
          <a:p>
            <a:pPr marR="0" algn="l" eaLnBrk="1" hangingPunct="1"/>
            <a:r>
              <a:rPr lang="en-US" sz="3600" b="1" smtClean="0">
                <a:solidFill>
                  <a:srgbClr val="FFC000"/>
                </a:solidFill>
                <a:latin typeface="Constantia" pitchFamily="18" charset="0"/>
              </a:rPr>
              <a:t>Students will be able to :</a:t>
            </a:r>
          </a:p>
          <a:p>
            <a:pPr marR="0" algn="l" eaLnBrk="1" hangingPunct="1"/>
            <a:r>
              <a:rPr lang="en-US" sz="3200" smtClean="0">
                <a:latin typeface="Constantia" pitchFamily="18" charset="0"/>
              </a:rPr>
              <a:t>Identify signs and symptoms of a breathing emergency	</a:t>
            </a:r>
          </a:p>
          <a:p>
            <a:pPr marR="0" algn="l" eaLnBrk="1" hangingPunct="1"/>
            <a:r>
              <a:rPr lang="en-US" sz="3200" smtClean="0">
                <a:latin typeface="Constantia" pitchFamily="18" charset="0"/>
              </a:rPr>
              <a:t>Learn how to care for a breathing emergency</a:t>
            </a:r>
          </a:p>
          <a:p>
            <a:pPr marR="0" algn="l" eaLnBrk="1" hangingPunct="1"/>
            <a:r>
              <a:rPr lang="en-US" sz="3200" smtClean="0">
                <a:latin typeface="Constantia" pitchFamily="18" charset="0"/>
              </a:rPr>
              <a:t>Practice providing care for a conscious choking victim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3248025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US" sz="5000" smtClean="0">
                <a:solidFill>
                  <a:srgbClr val="FFC000"/>
                </a:solidFill>
                <a:latin typeface="Constantia" pitchFamily="18" charset="0"/>
              </a:rPr>
              <a:t>Terminology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600" b="1" smtClean="0">
                <a:solidFill>
                  <a:srgbClr val="C00000"/>
                </a:solidFill>
                <a:latin typeface="Constantia" pitchFamily="18" charset="0"/>
              </a:rPr>
              <a:t>Hyperventilation</a:t>
            </a:r>
            <a:r>
              <a:rPr lang="en-US" sz="3300" smtClean="0">
                <a:solidFill>
                  <a:srgbClr val="C00000"/>
                </a:solidFill>
                <a:latin typeface="Constantia" pitchFamily="18" charset="0"/>
              </a:rPr>
              <a:t>  </a:t>
            </a:r>
            <a:endParaRPr lang="en-US" sz="3300" smtClean="0">
              <a:latin typeface="Constantia" pitchFamily="18" charset="0"/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sz="3300" smtClean="0">
                <a:solidFill>
                  <a:srgbClr val="C00000"/>
                </a:solidFill>
                <a:latin typeface="Constantia" pitchFamily="18" charset="0"/>
              </a:rPr>
              <a:t>	</a:t>
            </a:r>
            <a:r>
              <a:rPr lang="en-US" sz="3300" smtClean="0">
                <a:latin typeface="Constantia" pitchFamily="18" charset="0"/>
              </a:rPr>
              <a:t>Rapid shallow breathing caused by 		physical or emotional trauma. 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300" smtClean="0">
                <a:latin typeface="Constantia" pitchFamily="18" charset="0"/>
              </a:rPr>
              <a:t>	May cause tingling / numbness into 		fingers and toes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3657600"/>
          </a:xfrm>
        </p:spPr>
        <p:txBody>
          <a:bodyPr>
            <a:normAutofit/>
          </a:bodyPr>
          <a:lstStyle/>
          <a:p>
            <a:pPr marR="0" algn="ctr" eaLnBrk="1" hangingPunct="1">
              <a:lnSpc>
                <a:spcPct val="80000"/>
              </a:lnSpc>
            </a:pPr>
            <a:r>
              <a:rPr lang="en-US" sz="4600" smtClean="0">
                <a:solidFill>
                  <a:srgbClr val="FFC000"/>
                </a:solidFill>
                <a:latin typeface="Constantia" pitchFamily="18" charset="0"/>
              </a:rPr>
              <a:t>What are some causes of Breathing Emergences?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100" smtClean="0">
                <a:latin typeface="Constantia" pitchFamily="18" charset="0"/>
              </a:rPr>
              <a:t>Asthma or other disease/illness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100" smtClean="0">
                <a:latin typeface="Constantia" pitchFamily="18" charset="0"/>
              </a:rPr>
              <a:t>Choking on food or object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100" smtClean="0">
                <a:latin typeface="Constantia" pitchFamily="18" charset="0"/>
              </a:rPr>
              <a:t>Allergic reaction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100" smtClean="0">
                <a:latin typeface="Constantia" pitchFamily="18" charset="0"/>
              </a:rPr>
              <a:t>Injury – related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100" smtClean="0">
                <a:latin typeface="Constantia" pitchFamily="18" charset="0"/>
              </a:rPr>
              <a:t>Hyperventilation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9"/>
          <p:cNvSpPr>
            <a:spLocks noGrp="1"/>
          </p:cNvSpPr>
          <p:nvPr>
            <p:ph type="ctrTitle"/>
          </p:nvPr>
        </p:nvSpPr>
        <p:spPr>
          <a:xfrm>
            <a:off x="762000" y="380117"/>
            <a:ext cx="5275772" cy="426896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" pitchFamily="34" charset="0"/>
              </a:rPr>
              <a:t>Breathing Emergencies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85800" y="1920875"/>
            <a:ext cx="4038600" cy="44338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000" b="1" dirty="0" smtClean="0">
                <a:solidFill>
                  <a:srgbClr val="FFC000"/>
                </a:solidFill>
                <a:latin typeface="+mn-lt"/>
              </a:rPr>
              <a:t>Signs of Choking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Hands at throat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Panicked look on face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Difficulty breathing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Coughing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Can NOT speak or breathe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Change in Skin Color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403860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US" sz="4000" dirty="0" smtClean="0">
                <a:solidFill>
                  <a:srgbClr val="FFC000"/>
                </a:solidFill>
                <a:latin typeface="Constantia" pitchFamily="18" charset="0"/>
              </a:rPr>
              <a:t>If someone is having a breathing emergency, how can you help?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4000" dirty="0" smtClean="0">
              <a:solidFill>
                <a:srgbClr val="FFC000"/>
              </a:solidFill>
              <a:latin typeface="Constantia" pitchFamily="18" charset="0"/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sz="3600" dirty="0" smtClean="0">
                <a:latin typeface="Constantia" pitchFamily="18" charset="0"/>
              </a:rPr>
              <a:t>Call </a:t>
            </a:r>
            <a:r>
              <a:rPr lang="en-US" sz="3600" dirty="0" smtClean="0">
                <a:latin typeface="Constantia" pitchFamily="18" charset="0"/>
              </a:rPr>
              <a:t>911 </a:t>
            </a:r>
            <a:endParaRPr lang="en-US" sz="3600" dirty="0" smtClean="0">
              <a:latin typeface="Constantia" pitchFamily="18" charset="0"/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en-US" sz="3600" dirty="0" smtClean="0">
                <a:latin typeface="Constantia" pitchFamily="18" charset="0"/>
              </a:rPr>
              <a:t>Calm victim down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600" dirty="0" smtClean="0">
                <a:latin typeface="Constantia" pitchFamily="18" charset="0"/>
              </a:rPr>
              <a:t>Assist with Rx (medications)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3600" dirty="0" smtClean="0">
                <a:latin typeface="Constantia" pitchFamily="18" charset="0"/>
              </a:rPr>
              <a:t>Get obstruction out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7854950" cy="3810000"/>
          </a:xfrm>
          <a:ln>
            <a:solidFill>
              <a:schemeClr val="accent1"/>
            </a:solidFill>
          </a:ln>
        </p:spPr>
        <p:txBody>
          <a:bodyPr/>
          <a:lstStyle/>
          <a:p>
            <a:pPr marR="0" algn="ctr" eaLnBrk="1" hangingPunct="1"/>
            <a:r>
              <a:rPr lang="en-US" sz="4800" smtClean="0">
                <a:solidFill>
                  <a:srgbClr val="FFC000"/>
                </a:solidFill>
                <a:latin typeface="Constantia" pitchFamily="18" charset="0"/>
              </a:rPr>
              <a:t>Conscious  Choking</a:t>
            </a:r>
          </a:p>
          <a:p>
            <a:pPr marR="0" algn="ctr" eaLnBrk="1" hangingPunct="1"/>
            <a:r>
              <a:rPr lang="en-US" sz="7800" smtClean="0">
                <a:solidFill>
                  <a:srgbClr val="FFC000"/>
                </a:solidFill>
                <a:latin typeface="Constantia" pitchFamily="18" charset="0"/>
              </a:rPr>
              <a:t>2</a:t>
            </a:r>
            <a:r>
              <a:rPr lang="en-US" sz="4800" smtClean="0">
                <a:solidFill>
                  <a:srgbClr val="FFC000"/>
                </a:solidFill>
                <a:latin typeface="Constantia" pitchFamily="18" charset="0"/>
              </a:rPr>
              <a:t> Types</a:t>
            </a:r>
          </a:p>
          <a:p>
            <a:pPr marR="0" algn="l" eaLnBrk="1" hangingPunct="1"/>
            <a:r>
              <a:rPr lang="en-US" sz="3600" smtClean="0">
                <a:latin typeface="Constantia" pitchFamily="18" charset="0"/>
              </a:rPr>
              <a:t>Partial Obstruction</a:t>
            </a:r>
          </a:p>
          <a:p>
            <a:pPr marR="0" algn="l" eaLnBrk="1" hangingPunct="1"/>
            <a:r>
              <a:rPr lang="en-US" sz="3600" smtClean="0">
                <a:latin typeface="Constantia" pitchFamily="18" charset="0"/>
              </a:rPr>
              <a:t>Complete Obstruction</a:t>
            </a:r>
          </a:p>
          <a:p>
            <a:pPr marR="0" algn="l" eaLnBrk="1" hangingPunct="1"/>
            <a:endParaRPr lang="en-US" sz="3600" smtClean="0"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Breathing Emergencies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950" cy="4343400"/>
          </a:xfrm>
        </p:spPr>
        <p:txBody>
          <a:bodyPr/>
          <a:lstStyle/>
          <a:p>
            <a:pPr marR="0" algn="ctr" eaLnBrk="1" hangingPunct="1"/>
            <a:r>
              <a:rPr lang="en-US" sz="4000" smtClean="0">
                <a:solidFill>
                  <a:srgbClr val="FFC000"/>
                </a:solidFill>
                <a:latin typeface="Constantia" pitchFamily="18" charset="0"/>
              </a:rPr>
              <a:t>What does the body do when an object begins to block the airway?</a:t>
            </a:r>
          </a:p>
          <a:p>
            <a:pPr marR="0" algn="ctr" eaLnBrk="1" hangingPunct="1"/>
            <a:endParaRPr lang="en-US" sz="4000" smtClean="0">
              <a:solidFill>
                <a:srgbClr val="FFC000"/>
              </a:solidFill>
              <a:latin typeface="Constantia" pitchFamily="18" charset="0"/>
            </a:endParaRPr>
          </a:p>
          <a:p>
            <a:pPr marR="0" algn="ctr" eaLnBrk="1" hangingPunct="1"/>
            <a:r>
              <a:rPr lang="en-US" sz="3600" smtClean="0">
                <a:latin typeface="Constantia" pitchFamily="18" charset="0"/>
              </a:rPr>
              <a:t>Begins coughing to expel it</a:t>
            </a:r>
          </a:p>
          <a:p>
            <a:pPr marR="0" algn="ctr" eaLnBrk="1" hangingPunct="1"/>
            <a:r>
              <a:rPr lang="en-US" sz="3600" smtClean="0">
                <a:latin typeface="Constantia" pitchFamily="18" charset="0"/>
              </a:rPr>
              <a:t>What kind of Obstruction is this?</a:t>
            </a:r>
          </a:p>
          <a:p>
            <a:pPr marR="0" algn="ctr" eaLnBrk="1" hangingPunct="1"/>
            <a:r>
              <a:rPr lang="en-US" sz="3600" smtClean="0">
                <a:latin typeface="Constantia" pitchFamily="18" charset="0"/>
              </a:rPr>
              <a:t>Is choking a 911/EMS emergency?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algn="ctr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2305</TotalTime>
  <Words>648</Words>
  <Application>Microsoft Office PowerPoint</Application>
  <PresentationFormat>On-screen Show (4:3)</PresentationFormat>
  <Paragraphs>179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Century Schoolbook</vt:lpstr>
      <vt:lpstr>Constantia</vt:lpstr>
      <vt:lpstr>Corbel</vt:lpstr>
      <vt:lpstr>Wingdings 2</vt:lpstr>
      <vt:lpstr>Headlines</vt:lpstr>
      <vt:lpstr>Breathing Emergencies &amp; Barriers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Emergencies</vt:lpstr>
      <vt:lpstr>Breathing Barriers</vt:lpstr>
      <vt:lpstr>Breathing Barriers</vt:lpstr>
      <vt:lpstr>Breathing Barriers</vt:lpstr>
      <vt:lpstr>Breathing Barriers</vt:lpstr>
      <vt:lpstr>Breathing Barriers</vt:lpstr>
      <vt:lpstr>Breathing Barriers</vt:lpstr>
      <vt:lpstr>Breathing Emergencies</vt:lpstr>
      <vt:lpstr>Breathing Emergencies</vt:lpstr>
      <vt:lpstr>Breathing Emergencies</vt:lpstr>
      <vt:lpstr>Breathing Emergencies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</dc:creator>
  <cp:lastModifiedBy>Windows User</cp:lastModifiedBy>
  <cp:revision>107</cp:revision>
  <dcterms:created xsi:type="dcterms:W3CDTF">2010-11-21T19:21:05Z</dcterms:created>
  <dcterms:modified xsi:type="dcterms:W3CDTF">2018-10-04T20:22:43Z</dcterms:modified>
</cp:coreProperties>
</file>